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74" r:id="rId3"/>
    <p:sldId id="257" r:id="rId4"/>
    <p:sldId id="259" r:id="rId5"/>
    <p:sldId id="269" r:id="rId6"/>
    <p:sldId id="273" r:id="rId7"/>
    <p:sldId id="268" r:id="rId8"/>
    <p:sldId id="267" r:id="rId9"/>
    <p:sldId id="266" r:id="rId10"/>
    <p:sldId id="265" r:id="rId11"/>
    <p:sldId id="270" r:id="rId12"/>
    <p:sldId id="271" r:id="rId13"/>
    <p:sldId id="272" r:id="rId14"/>
    <p:sldId id="264" r:id="rId15"/>
    <p:sldId id="276"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3AE940-EFEE-4160-A560-9B1C1503564F}" type="datetimeFigureOut">
              <a:rPr lang="en-US" smtClean="0"/>
              <a:t>11/17/2012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8DA331-5C1F-490D-96F7-4F9C5F650A1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41A934E6-6741-4E25-80C7-9CDBC2A3B4E0}" type="datetimeFigureOut">
              <a:rPr lang="en-US"/>
              <a:pPr>
                <a:defRPr/>
              </a:pPr>
              <a:t>11/17/2012</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DB2487A0-735D-4F51-9579-3268A3A646C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148422A0-3F1F-469F-AB74-8F4D7AF145E8}" type="datetimeFigureOut">
              <a:rPr lang="en-US"/>
              <a:pPr>
                <a:defRPr/>
              </a:pPr>
              <a:t>11/17/2012</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EA952A5-781F-4F21-B54E-CEE4C674CF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96B561-82AC-4E47-972E-4C50B082162B}" type="datetimeFigureOut">
              <a:rPr lang="en-US"/>
              <a:pPr>
                <a:defRPr/>
              </a:pPr>
              <a:t>11/17/2012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0E7D67-F3C9-462D-BD45-11C2108CE2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58B00DF6-6E99-4C62-95B8-3F4D2A0C3A4F}" type="datetimeFigureOut">
              <a:rPr lang="en-US"/>
              <a:pPr>
                <a:defRPr/>
              </a:pPr>
              <a:t>11/17/2012</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2711F730-6581-4838-8546-E0214DC9AE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1A916612-BD3D-414F-97FB-913DAC5BF3C8}" type="datetimeFigureOut">
              <a:rPr lang="en-US"/>
              <a:pPr>
                <a:defRPr/>
              </a:pPr>
              <a:t>11/17/2012</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A1DB7616-8A94-4612-9041-92861BE3BF5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B9CB270A-3E36-459B-B052-56FB34138BE7}" type="datetimeFigureOut">
              <a:rPr lang="en-US"/>
              <a:pPr>
                <a:defRPr/>
              </a:pPr>
              <a:t>11/17/2012</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A45343DA-D9DA-4733-A017-D3576A89DD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F62B06E8-3E87-4400-A71C-14D670FD5EA7}" type="datetimeFigureOut">
              <a:rPr lang="en-US"/>
              <a:pPr>
                <a:defRPr/>
              </a:pPr>
              <a:t>11/17/2012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E029CF26-78A4-4DF8-8CCD-EB89765F54A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256DE63D-3BD6-4910-88E7-CE423F7EB261}" type="datetimeFigureOut">
              <a:rPr lang="en-US"/>
              <a:pPr>
                <a:defRPr/>
              </a:pPr>
              <a:t>11/17/2012</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5571A14-66CD-49A8-8A24-9536D7F0BE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B235C384-329F-4CCF-92EE-463AD04ED604}" type="datetimeFigureOut">
              <a:rPr lang="en-US"/>
              <a:pPr>
                <a:defRPr/>
              </a:pPr>
              <a:t>11/17/2012</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A35EACA4-6341-4C96-84E9-30601133C8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2F95D844-17C3-458A-9221-186322880281}" type="datetimeFigureOut">
              <a:rPr lang="en-US"/>
              <a:pPr>
                <a:defRPr/>
              </a:pPr>
              <a:t>11/17/2012</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0F61C36-083B-4B03-9B31-C6686DD4865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B4DE9203-A920-4DC0-BB3A-4C553F86359D}" type="datetimeFigureOut">
              <a:rPr lang="en-US"/>
              <a:pPr>
                <a:defRPr/>
              </a:pPr>
              <a:t>11/17/2012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56E6D29E-4825-483A-BF54-02AA6765FA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9BFC441E-7115-4472-84FA-195708F0674F}" type="datetimeFigureOut">
              <a:rPr lang="en-US"/>
              <a:pPr>
                <a:defRPr/>
              </a:pPr>
              <a:t>11/17/2012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2B0902C-BE85-49FB-B713-74D35421F540}"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56" r:id="rId4"/>
    <p:sldLayoutId id="2147483762" r:id="rId5"/>
    <p:sldLayoutId id="2147483757" r:id="rId6"/>
    <p:sldLayoutId id="2147483763" r:id="rId7"/>
    <p:sldLayoutId id="2147483764" r:id="rId8"/>
    <p:sldLayoutId id="2147483765" r:id="rId9"/>
    <p:sldLayoutId id="2147483758" r:id="rId10"/>
    <p:sldLayoutId id="2147483766"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362200"/>
            <a:ext cx="6705600" cy="3505200"/>
          </a:xfrm>
        </p:spPr>
        <p:txBody>
          <a:bodyPr>
            <a:normAutofit fontScale="62500" lnSpcReduction="20000"/>
          </a:bodyPr>
          <a:lstStyle/>
          <a:p>
            <a:pPr algn="ctr" eaLnBrk="1" fontAlgn="auto" hangingPunct="1">
              <a:spcAft>
                <a:spcPts val="0"/>
              </a:spcAft>
              <a:defRPr/>
            </a:pPr>
            <a:endParaRPr lang="en-US" sz="6600" b="1" dirty="0" smtClean="0">
              <a:solidFill>
                <a:srgbClr val="00B050"/>
              </a:solidFill>
            </a:endParaRPr>
          </a:p>
          <a:p>
            <a:pPr algn="ctr" eaLnBrk="1" fontAlgn="auto" hangingPunct="1">
              <a:spcAft>
                <a:spcPts val="0"/>
              </a:spcAft>
              <a:defRPr/>
            </a:pPr>
            <a:r>
              <a:rPr lang="en-US" sz="4400" b="1" dirty="0" smtClean="0">
                <a:solidFill>
                  <a:srgbClr val="00B050"/>
                </a:solidFill>
              </a:rPr>
              <a:t>12</a:t>
            </a:r>
            <a:r>
              <a:rPr lang="en-US" sz="4400" b="1" baseline="30000" dirty="0" smtClean="0">
                <a:solidFill>
                  <a:srgbClr val="00B050"/>
                </a:solidFill>
              </a:rPr>
              <a:t>th</a:t>
            </a:r>
            <a:r>
              <a:rPr lang="en-US" sz="4400" b="1" dirty="0" smtClean="0">
                <a:solidFill>
                  <a:srgbClr val="00B050"/>
                </a:solidFill>
              </a:rPr>
              <a:t> SAARC Payments Council Meeting (Dhaka, Bangladesh -18</a:t>
            </a:r>
            <a:r>
              <a:rPr lang="en-US" sz="4400" b="1" baseline="30000" dirty="0" smtClean="0">
                <a:solidFill>
                  <a:srgbClr val="00B050"/>
                </a:solidFill>
              </a:rPr>
              <a:t>th</a:t>
            </a:r>
            <a:r>
              <a:rPr lang="en-US" sz="4400" b="1" dirty="0" smtClean="0">
                <a:solidFill>
                  <a:srgbClr val="00B050"/>
                </a:solidFill>
              </a:rPr>
              <a:t> November 2012)</a:t>
            </a:r>
          </a:p>
          <a:p>
            <a:pPr algn="ctr" eaLnBrk="1" fontAlgn="auto" hangingPunct="1">
              <a:spcAft>
                <a:spcPts val="0"/>
              </a:spcAft>
              <a:buFont typeface="Wingdings 2"/>
              <a:buNone/>
              <a:defRPr/>
            </a:pPr>
            <a:endParaRPr lang="en-US" sz="6400" b="1" dirty="0" smtClean="0">
              <a:solidFill>
                <a:srgbClr val="00B050"/>
              </a:solidFill>
            </a:endParaRPr>
          </a:p>
          <a:p>
            <a:pPr algn="ctr" eaLnBrk="1" fontAlgn="auto" hangingPunct="1">
              <a:spcAft>
                <a:spcPts val="0"/>
              </a:spcAft>
              <a:buFont typeface="Wingdings 2"/>
              <a:buNone/>
              <a:defRPr/>
            </a:pPr>
            <a:r>
              <a:rPr lang="en-US" sz="6400" b="1" dirty="0" smtClean="0">
                <a:solidFill>
                  <a:schemeClr val="accent4">
                    <a:lumMod val="50000"/>
                  </a:schemeClr>
                </a:solidFill>
              </a:rPr>
              <a:t>“Payment  and Settlement Systems in Pakistan”</a:t>
            </a:r>
          </a:p>
          <a:p>
            <a:pPr algn="ctr" eaLnBrk="1" fontAlgn="auto" hangingPunct="1">
              <a:spcAft>
                <a:spcPts val="0"/>
              </a:spcAft>
              <a:buFont typeface="Wingdings 2"/>
              <a:buNone/>
              <a:defRPr/>
            </a:pPr>
            <a:endParaRPr lang="en-US" sz="4400" b="1" dirty="0" smtClean="0">
              <a:solidFill>
                <a:srgbClr val="00B050"/>
              </a:solidFill>
            </a:endParaRPr>
          </a:p>
          <a:p>
            <a:pPr algn="ctr" eaLnBrk="1" fontAlgn="auto" hangingPunct="1">
              <a:spcAft>
                <a:spcPts val="0"/>
              </a:spcAft>
              <a:buFont typeface="Wingdings 2"/>
              <a:buNone/>
              <a:defRPr/>
            </a:pPr>
            <a:endParaRPr lang="en-US" sz="2600" b="1" dirty="0" smtClean="0">
              <a:solidFill>
                <a:srgbClr val="00B050"/>
              </a:solidFill>
            </a:endParaRPr>
          </a:p>
          <a:p>
            <a:pPr algn="ctr" eaLnBrk="1" fontAlgn="auto" hangingPunct="1">
              <a:spcAft>
                <a:spcPts val="0"/>
              </a:spcAft>
              <a:buFont typeface="Wingdings 2"/>
              <a:buNone/>
              <a:defRPr/>
            </a:pPr>
            <a:endParaRPr lang="en-US" sz="2600" b="1" dirty="0" smtClean="0">
              <a:solidFill>
                <a:srgbClr val="00B050"/>
              </a:solidFill>
            </a:endParaRPr>
          </a:p>
          <a:p>
            <a:pPr algn="ctr" eaLnBrk="1" fontAlgn="auto" hangingPunct="1">
              <a:spcAft>
                <a:spcPts val="0"/>
              </a:spcAft>
              <a:buFont typeface="Wingdings 2"/>
              <a:buNone/>
              <a:defRPr/>
            </a:pPr>
            <a:endParaRPr lang="en-US" sz="2600" b="1" dirty="0" smtClean="0">
              <a:solidFill>
                <a:srgbClr val="00B050"/>
              </a:solidFill>
            </a:endParaRPr>
          </a:p>
          <a:p>
            <a:pPr algn="ctr" eaLnBrk="1" fontAlgn="auto" hangingPunct="1">
              <a:spcAft>
                <a:spcPts val="0"/>
              </a:spcAft>
              <a:buFont typeface="Wingdings 2"/>
              <a:buNone/>
              <a:defRPr/>
            </a:pPr>
            <a:endParaRPr lang="en-US" sz="4400" b="1" dirty="0" smtClean="0">
              <a:solidFill>
                <a:srgbClr val="00B050"/>
              </a:solidFill>
            </a:endParaRPr>
          </a:p>
          <a:p>
            <a:pPr algn="ctr" eaLnBrk="1" fontAlgn="auto" hangingPunct="1">
              <a:spcAft>
                <a:spcPts val="0"/>
              </a:spcAft>
              <a:buFont typeface="Wingdings 2"/>
              <a:buNone/>
              <a:defRPr/>
            </a:pPr>
            <a:endParaRPr lang="en-US" sz="4400" b="1" dirty="0" smtClean="0">
              <a:solidFill>
                <a:srgbClr val="00B050"/>
              </a:solidFill>
            </a:endParaRPr>
          </a:p>
        </p:txBody>
      </p:sp>
      <p:pic>
        <p:nvPicPr>
          <p:cNvPr id="10243" name="Picture 3" descr="image001"/>
          <p:cNvPicPr>
            <a:picLocks noChangeAspect="1" noChangeArrowheads="1"/>
          </p:cNvPicPr>
          <p:nvPr/>
        </p:nvPicPr>
        <p:blipFill>
          <a:blip r:embed="rId2"/>
          <a:srcRect/>
          <a:stretch>
            <a:fillRect/>
          </a:stretch>
        </p:blipFill>
        <p:spPr bwMode="auto">
          <a:xfrm>
            <a:off x="8229600" y="228600"/>
            <a:ext cx="646113" cy="646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smtClean="0"/>
              <a:t>No. of BB Accounts as of 30th June 2012 </a:t>
            </a:r>
            <a:endParaRPr lang="en-US" dirty="0"/>
          </a:p>
        </p:txBody>
      </p:sp>
      <p:sp>
        <p:nvSpPr>
          <p:cNvPr id="19459" name="Content Placeholder 2"/>
          <p:cNvSpPr>
            <a:spLocks noGrp="1"/>
          </p:cNvSpPr>
          <p:nvPr>
            <p:ph idx="1"/>
          </p:nvPr>
        </p:nvSpPr>
        <p:spPr>
          <a:xfrm>
            <a:off x="304800" y="1447800"/>
            <a:ext cx="8686800" cy="4632325"/>
          </a:xfrm>
        </p:spPr>
        <p:txBody>
          <a:bodyPr/>
          <a:lstStyle/>
          <a:p>
            <a:pPr eaLnBrk="1" hangingPunct="1">
              <a:buFont typeface="Wingdings 2" pitchFamily="18" charset="2"/>
              <a:buNone/>
            </a:pPr>
            <a:r>
              <a:rPr lang="en-US" b="1" smtClean="0"/>
              <a:t>	</a:t>
            </a:r>
          </a:p>
          <a:p>
            <a:pPr eaLnBrk="1" hangingPunct="1"/>
            <a:endParaRPr lang="en-US" smtClean="0"/>
          </a:p>
        </p:txBody>
      </p:sp>
      <p:graphicFrame>
        <p:nvGraphicFramePr>
          <p:cNvPr id="7" name="Table 6"/>
          <p:cNvGraphicFramePr>
            <a:graphicFrameLocks noGrp="1"/>
          </p:cNvGraphicFramePr>
          <p:nvPr/>
        </p:nvGraphicFramePr>
        <p:xfrm>
          <a:off x="838200" y="1752600"/>
          <a:ext cx="4267201" cy="3428998"/>
        </p:xfrm>
        <a:graphic>
          <a:graphicData uri="http://schemas.openxmlformats.org/drawingml/2006/table">
            <a:tbl>
              <a:tblPr/>
              <a:tblGrid>
                <a:gridCol w="914629"/>
                <a:gridCol w="1182130"/>
                <a:gridCol w="1017144"/>
                <a:gridCol w="1153298"/>
              </a:tblGrid>
              <a:tr h="566245">
                <a:tc gridSpan="2">
                  <a:txBody>
                    <a:bodyPr/>
                    <a:lstStyle/>
                    <a:p>
                      <a:pPr marL="0" marR="0" algn="ctr">
                        <a:lnSpc>
                          <a:spcPct val="115000"/>
                        </a:lnSpc>
                        <a:spcBef>
                          <a:spcPts val="0"/>
                        </a:spcBef>
                        <a:spcAft>
                          <a:spcPts val="0"/>
                        </a:spcAft>
                      </a:pPr>
                      <a:r>
                        <a:rPr lang="en-US" sz="1200" b="1" dirty="0">
                          <a:solidFill>
                            <a:srgbClr val="000000"/>
                          </a:solidFill>
                          <a:latin typeface="Arial"/>
                          <a:ea typeface="Calibri"/>
                        </a:rPr>
                        <a:t>                 Male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200" b="1">
                          <a:solidFill>
                            <a:srgbClr val="000000"/>
                          </a:solidFill>
                          <a:latin typeface="Arial"/>
                          <a:ea typeface="Calibri"/>
                        </a:rPr>
                        <a:t>Female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latin typeface="Arial"/>
                          <a:ea typeface="Calibri"/>
                        </a:rPr>
                        <a:t>Total</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127">
                <a:tc>
                  <a:txBody>
                    <a:bodyPr/>
                    <a:lstStyle/>
                    <a:p>
                      <a:pPr marL="0" marR="0">
                        <a:lnSpc>
                          <a:spcPct val="115000"/>
                        </a:lnSpc>
                        <a:spcBef>
                          <a:spcPts val="0"/>
                        </a:spcBef>
                        <a:spcAft>
                          <a:spcPts val="0"/>
                        </a:spcAft>
                      </a:pPr>
                      <a:r>
                        <a:rPr lang="en-US" sz="1200" b="1" dirty="0">
                          <a:solidFill>
                            <a:srgbClr val="000000"/>
                          </a:solidFill>
                          <a:latin typeface="Arial"/>
                          <a:ea typeface="Calibri"/>
                        </a:rPr>
                        <a:t>Level 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19,269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336,435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dirty="0">
                          <a:solidFill>
                            <a:srgbClr val="000000"/>
                          </a:solidFill>
                          <a:latin typeface="Arial"/>
                          <a:ea typeface="Calibri"/>
                        </a:rPr>
                        <a:t>355,704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127">
                <a:tc>
                  <a:txBody>
                    <a:bodyPr/>
                    <a:lstStyle/>
                    <a:p>
                      <a:pPr marL="0" marR="0">
                        <a:lnSpc>
                          <a:spcPct val="115000"/>
                        </a:lnSpc>
                        <a:spcBef>
                          <a:spcPts val="0"/>
                        </a:spcBef>
                        <a:spcAft>
                          <a:spcPts val="0"/>
                        </a:spcAft>
                      </a:pPr>
                      <a:r>
                        <a:rPr lang="en-US" sz="1200" b="1">
                          <a:solidFill>
                            <a:srgbClr val="000000"/>
                          </a:solidFill>
                          <a:latin typeface="Arial"/>
                          <a:ea typeface="Calibri"/>
                        </a:rPr>
                        <a:t>Level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dirty="0">
                          <a:solidFill>
                            <a:srgbClr val="000000"/>
                          </a:solidFill>
                          <a:latin typeface="Arial"/>
                          <a:ea typeface="Calibri"/>
                        </a:rPr>
                        <a:t>900,878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111,409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dirty="0">
                          <a:solidFill>
                            <a:srgbClr val="000000"/>
                          </a:solidFill>
                          <a:latin typeface="Arial"/>
                          <a:ea typeface="Calibri"/>
                        </a:rPr>
                        <a:t>1,012,287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127">
                <a:tc>
                  <a:txBody>
                    <a:bodyPr/>
                    <a:lstStyle/>
                    <a:p>
                      <a:pPr marL="0" marR="0">
                        <a:lnSpc>
                          <a:spcPct val="115000"/>
                        </a:lnSpc>
                        <a:spcBef>
                          <a:spcPts val="0"/>
                        </a:spcBef>
                        <a:spcAft>
                          <a:spcPts val="0"/>
                        </a:spcAft>
                      </a:pPr>
                      <a:r>
                        <a:rPr lang="en-US" sz="1200" b="1">
                          <a:solidFill>
                            <a:srgbClr val="000000"/>
                          </a:solidFill>
                          <a:latin typeface="Arial"/>
                          <a:ea typeface="Calibri"/>
                        </a:rPr>
                        <a:t>Level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46,600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2,836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49,436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127">
                <a:tc>
                  <a:txBody>
                    <a:bodyPr/>
                    <a:lstStyle/>
                    <a:p>
                      <a:pPr marL="0" marR="0">
                        <a:lnSpc>
                          <a:spcPct val="115000"/>
                        </a:lnSpc>
                        <a:spcBef>
                          <a:spcPts val="0"/>
                        </a:spcBef>
                        <a:spcAft>
                          <a:spcPts val="0"/>
                        </a:spcAft>
                      </a:pPr>
                      <a:r>
                        <a:rPr lang="en-US" sz="1200" b="1">
                          <a:solidFill>
                            <a:srgbClr val="000000"/>
                          </a:solidFill>
                          <a:latin typeface="Arial"/>
                          <a:ea typeface="Calibri"/>
                        </a:rPr>
                        <a:t>Level 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29,882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72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29,954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245">
                <a:tc>
                  <a:txBody>
                    <a:bodyPr/>
                    <a:lstStyle/>
                    <a:p>
                      <a:pPr marL="0" marR="0">
                        <a:lnSpc>
                          <a:spcPct val="115000"/>
                        </a:lnSpc>
                        <a:spcBef>
                          <a:spcPts val="0"/>
                        </a:spcBef>
                        <a:spcAft>
                          <a:spcPts val="0"/>
                        </a:spcAft>
                      </a:pPr>
                      <a:r>
                        <a:rPr lang="en-US" sz="1200" b="1">
                          <a:solidFill>
                            <a:srgbClr val="000000"/>
                          </a:solidFill>
                          <a:latin typeface="Arial"/>
                          <a:ea typeface="Calibri"/>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996,629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a:solidFill>
                            <a:srgbClr val="000000"/>
                          </a:solidFill>
                          <a:latin typeface="Arial"/>
                          <a:ea typeface="Calibri"/>
                        </a:rPr>
                        <a:t>450,752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b="1" dirty="0">
                          <a:solidFill>
                            <a:srgbClr val="000000"/>
                          </a:solidFill>
                          <a:latin typeface="Arial"/>
                          <a:ea typeface="Calibri"/>
                        </a:rPr>
                        <a:t>1,447,381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496" name="Rectangle 5"/>
          <p:cNvSpPr>
            <a:spLocks noChangeArrowheads="1"/>
          </p:cNvSpPr>
          <p:nvPr/>
        </p:nvSpPr>
        <p:spPr bwMode="auto">
          <a:xfrm>
            <a:off x="5410200" y="1885950"/>
            <a:ext cx="3276600" cy="3600450"/>
          </a:xfrm>
          <a:prstGeom prst="rect">
            <a:avLst/>
          </a:prstGeom>
          <a:noFill/>
          <a:ln w="9525">
            <a:noFill/>
            <a:miter lim="800000"/>
            <a:headEnd/>
            <a:tailEnd/>
          </a:ln>
        </p:spPr>
        <p:txBody>
          <a:bodyPr anchor="ctr">
            <a:spAutoFit/>
          </a:bodyPr>
          <a:lstStyle/>
          <a:p>
            <a:pPr algn="just"/>
            <a:r>
              <a:rPr lang="en-US" sz="1400" b="1">
                <a:solidFill>
                  <a:srgbClr val="000000"/>
                </a:solidFill>
                <a:latin typeface="Franklin Gothic Book" pitchFamily="34" charset="0"/>
                <a:ea typeface="Calibri" pitchFamily="34" charset="0"/>
                <a:cs typeface="Times New Roman" pitchFamily="18" charset="0"/>
              </a:rPr>
              <a:t>Level 0</a:t>
            </a:r>
            <a:r>
              <a:rPr lang="en-US" sz="1200" b="1">
                <a:solidFill>
                  <a:srgbClr val="000000"/>
                </a:solidFill>
                <a:latin typeface="Franklin Gothic Book" pitchFamily="34" charset="0"/>
                <a:ea typeface="Calibri" pitchFamily="34" charset="0"/>
                <a:cs typeface="Times New Roman" pitchFamily="18" charset="0"/>
              </a:rPr>
              <a:t>:</a:t>
            </a:r>
            <a:r>
              <a:rPr lang="en-US" sz="1200">
                <a:solidFill>
                  <a:srgbClr val="000000"/>
                </a:solidFill>
                <a:latin typeface="Franklin Gothic Book" pitchFamily="34" charset="0"/>
                <a:ea typeface="Calibri" pitchFamily="34" charset="0"/>
                <a:cs typeface="Times New Roman" pitchFamily="18" charset="0"/>
              </a:rPr>
              <a:t> </a:t>
            </a:r>
            <a:r>
              <a:rPr lang="en-US" sz="1200" b="1">
                <a:solidFill>
                  <a:srgbClr val="000000"/>
                </a:solidFill>
                <a:latin typeface="Franklin Gothic Book" pitchFamily="34" charset="0"/>
                <a:ea typeface="Calibri" pitchFamily="34" charset="0"/>
                <a:cs typeface="Times New Roman" pitchFamily="18" charset="0"/>
              </a:rPr>
              <a:t>Basic BB Account with low KYC requirements and low transaction limits </a:t>
            </a:r>
          </a:p>
          <a:p>
            <a:pPr algn="just"/>
            <a:endParaRPr lang="en-US" sz="1200" b="1">
              <a:latin typeface="Franklin Gothic Book" pitchFamily="34" charset="0"/>
              <a:ea typeface="Calibri" pitchFamily="34" charset="0"/>
              <a:cs typeface="Times New Roman" pitchFamily="18" charset="0"/>
            </a:endParaRPr>
          </a:p>
          <a:p>
            <a:pPr algn="just" eaLnBrk="0" hangingPunct="0"/>
            <a:r>
              <a:rPr lang="en-US" sz="1400" b="1">
                <a:solidFill>
                  <a:srgbClr val="000000"/>
                </a:solidFill>
                <a:latin typeface="Franklin Gothic Book" pitchFamily="34" charset="0"/>
                <a:ea typeface="Calibri" pitchFamily="34" charset="0"/>
                <a:cs typeface="Times New Roman" pitchFamily="18" charset="0"/>
              </a:rPr>
              <a:t>Level 1:   </a:t>
            </a:r>
            <a:r>
              <a:rPr lang="en-US" sz="1200" b="1">
                <a:solidFill>
                  <a:srgbClr val="000000"/>
                </a:solidFill>
                <a:latin typeface="Franklin Gothic Book" pitchFamily="34" charset="0"/>
                <a:ea typeface="Calibri" pitchFamily="34" charset="0"/>
                <a:cs typeface="Times New Roman" pitchFamily="18" charset="0"/>
              </a:rPr>
              <a:t>Entry Level account with adequate KYC requirements commensurate with transaction limits. </a:t>
            </a:r>
          </a:p>
          <a:p>
            <a:pPr algn="just" eaLnBrk="0" hangingPunct="0"/>
            <a:endParaRPr lang="en-US" sz="1200" b="1">
              <a:latin typeface="Franklin Gothic Book" pitchFamily="34" charset="0"/>
              <a:ea typeface="Calibri" pitchFamily="34" charset="0"/>
              <a:cs typeface="Times New Roman" pitchFamily="18" charset="0"/>
            </a:endParaRPr>
          </a:p>
          <a:p>
            <a:pPr algn="just" eaLnBrk="0" hangingPunct="0"/>
            <a:r>
              <a:rPr lang="en-US" sz="1400" b="1">
                <a:solidFill>
                  <a:srgbClr val="000000"/>
                </a:solidFill>
                <a:latin typeface="Franklin Gothic Book" pitchFamily="34" charset="0"/>
                <a:ea typeface="Calibri" pitchFamily="34" charset="0"/>
                <a:cs typeface="Times New Roman" pitchFamily="18" charset="0"/>
              </a:rPr>
              <a:t>Level 2:</a:t>
            </a:r>
            <a:r>
              <a:rPr lang="en-US" sz="1200" b="1">
                <a:solidFill>
                  <a:srgbClr val="000000"/>
                </a:solidFill>
                <a:latin typeface="Franklin Gothic Book" pitchFamily="34" charset="0"/>
                <a:ea typeface="Calibri" pitchFamily="34" charset="0"/>
                <a:cs typeface="Times New Roman" pitchFamily="18" charset="0"/>
              </a:rPr>
              <a:t> Top level account for individuals as well as businesses offering all BB facilities and subject to full KYC   requirements </a:t>
            </a:r>
          </a:p>
          <a:p>
            <a:pPr algn="just" eaLnBrk="0" hangingPunct="0"/>
            <a:endParaRPr lang="en-US" sz="1200" b="1">
              <a:latin typeface="Franklin Gothic Book" pitchFamily="34" charset="0"/>
              <a:ea typeface="Calibri" pitchFamily="34" charset="0"/>
              <a:cs typeface="Times New Roman" pitchFamily="18" charset="0"/>
            </a:endParaRPr>
          </a:p>
          <a:p>
            <a:pPr algn="just" eaLnBrk="0" hangingPunct="0"/>
            <a:r>
              <a:rPr lang="en-US" sz="1200" b="1">
                <a:solidFill>
                  <a:srgbClr val="000000"/>
                </a:solidFill>
                <a:latin typeface="Franklin Gothic Book" pitchFamily="34" charset="0"/>
                <a:ea typeface="Calibri" pitchFamily="34" charset="0"/>
                <a:cs typeface="Times New Roman" pitchFamily="18" charset="0"/>
              </a:rPr>
              <a:t>Level 3:  Account specific for merchants, businesses, banking agents, technology service providers and corporations. These accounts may also be utilized for various disbursements like salaries/payrolls, pensions, grants</a:t>
            </a:r>
            <a:r>
              <a:rPr lang="en-US" sz="1200" b="1">
                <a:solidFill>
                  <a:srgbClr val="000000"/>
                </a:solidFill>
                <a:latin typeface="Times New Roman" pitchFamily="18" charset="0"/>
                <a:ea typeface="Calibri" pitchFamily="34" charset="0"/>
                <a:cs typeface="Times New Roman" pitchFamily="18" charset="0"/>
              </a:rPr>
              <a:t>, donations etc. </a:t>
            </a:r>
            <a:endParaRPr lang="en-US" sz="1100" b="1">
              <a:ea typeface="Calibri" pitchFamily="34" charset="0"/>
              <a:cs typeface="Times New Roman" pitchFamily="18" charset="0"/>
            </a:endParaRPr>
          </a:p>
          <a:p>
            <a:pPr eaLnBrk="0" hangingPunct="0"/>
            <a:endParaRPr lang="en-US">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Latest E-Banking Trends </a:t>
            </a:r>
            <a:endParaRPr lang="en-US" dirty="0"/>
          </a:p>
        </p:txBody>
      </p:sp>
      <p:pic>
        <p:nvPicPr>
          <p:cNvPr id="20483" name="Picture 4"/>
          <p:cNvPicPr>
            <a:picLocks noGrp="1" noChangeAspect="1" noChangeArrowheads="1"/>
          </p:cNvPicPr>
          <p:nvPr>
            <p:ph idx="1"/>
          </p:nvPr>
        </p:nvPicPr>
        <p:blipFill>
          <a:blip r:embed="rId2"/>
          <a:srcRect/>
          <a:stretch>
            <a:fillRect/>
          </a:stretch>
        </p:blipFill>
        <p:spPr>
          <a:xfrm>
            <a:off x="990600" y="1371600"/>
            <a:ext cx="7086600" cy="5257800"/>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E-banking Volume composition</a:t>
            </a:r>
            <a:endParaRPr lang="en-US" dirty="0"/>
          </a:p>
        </p:txBody>
      </p:sp>
      <p:pic>
        <p:nvPicPr>
          <p:cNvPr id="21507" name="Picture 4"/>
          <p:cNvPicPr>
            <a:picLocks noGrp="1" noChangeAspect="1" noChangeArrowheads="1"/>
          </p:cNvPicPr>
          <p:nvPr>
            <p:ph idx="1"/>
          </p:nvPr>
        </p:nvPicPr>
        <p:blipFill>
          <a:blip r:embed="rId2"/>
          <a:srcRect/>
          <a:stretch>
            <a:fillRect/>
          </a:stretch>
        </p:blipFill>
        <p:spPr>
          <a:xfrm>
            <a:off x="1295400" y="1600200"/>
            <a:ext cx="6400800" cy="4267200"/>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E-Banking Infrastructure </a:t>
            </a:r>
            <a:endParaRPr lang="en-US" dirty="0"/>
          </a:p>
        </p:txBody>
      </p:sp>
      <p:pic>
        <p:nvPicPr>
          <p:cNvPr id="22531" name="Picture 2"/>
          <p:cNvPicPr>
            <a:picLocks noGrp="1" noChangeAspect="1" noChangeArrowheads="1"/>
          </p:cNvPicPr>
          <p:nvPr>
            <p:ph idx="1"/>
          </p:nvPr>
        </p:nvPicPr>
        <p:blipFill>
          <a:blip r:embed="rId2"/>
          <a:srcRect/>
          <a:stretch>
            <a:fillRect/>
          </a:stretch>
        </p:blipFill>
        <p:spPr>
          <a:xfrm>
            <a:off x="990600" y="1600200"/>
            <a:ext cx="6629400" cy="4102100"/>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other issues </a:t>
            </a:r>
            <a:endParaRPr lang="en-US" dirty="0"/>
          </a:p>
        </p:txBody>
      </p:sp>
      <p:sp>
        <p:nvSpPr>
          <p:cNvPr id="23555" name="Content Placeholder 2"/>
          <p:cNvSpPr>
            <a:spLocks noGrp="1"/>
          </p:cNvSpPr>
          <p:nvPr>
            <p:ph idx="1"/>
          </p:nvPr>
        </p:nvSpPr>
        <p:spPr/>
        <p:txBody>
          <a:bodyPr/>
          <a:lstStyle/>
          <a:p>
            <a:pPr eaLnBrk="1" hangingPunct="1">
              <a:buFont typeface="Wingdings 2" pitchFamily="18" charset="2"/>
              <a:buNone/>
            </a:pPr>
            <a:r>
              <a:rPr lang="en-US" dirty="0" smtClean="0"/>
              <a:t>Challenges Regarding ATM Operations</a:t>
            </a:r>
          </a:p>
          <a:p>
            <a:pPr lvl="2" eaLnBrk="1" hangingPunct="1">
              <a:buFont typeface="Wingdings" pitchFamily="2" charset="2"/>
              <a:buChar char="q"/>
            </a:pPr>
            <a:r>
              <a:rPr lang="en-US" dirty="0" smtClean="0"/>
              <a:t>ATM skimming device cases</a:t>
            </a:r>
          </a:p>
          <a:p>
            <a:pPr lvl="2" eaLnBrk="1" hangingPunct="1">
              <a:buFont typeface="Wingdings" pitchFamily="2" charset="2"/>
              <a:buChar char="q"/>
            </a:pPr>
            <a:r>
              <a:rPr lang="en-US" dirty="0" smtClean="0"/>
              <a:t>Fake currency notes disbursement through ATMs</a:t>
            </a:r>
          </a:p>
          <a:p>
            <a:pPr lvl="2" eaLnBrk="1" hangingPunct="1">
              <a:buFont typeface="Wingdings" pitchFamily="2" charset="2"/>
              <a:buChar char="q"/>
            </a:pPr>
            <a:r>
              <a:rPr lang="en-US" dirty="0" smtClean="0"/>
              <a:t>ATM downtime management issues due to current energy crises in the country</a:t>
            </a:r>
          </a:p>
          <a:p>
            <a:pPr eaLnBrk="1" hangingPunct="1">
              <a:buFont typeface="Wingdings" pitchFamily="2" charset="2"/>
              <a:buChar char="q"/>
            </a:pPr>
            <a:endParaRPr lang="en-US" dirty="0" smtClean="0"/>
          </a:p>
          <a:p>
            <a:pPr lvl="1" eaLnBrk="1" hangingPunct="1">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 in hand</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Regulations for Mobile Banking and Third Party Service Providers.</a:t>
            </a:r>
          </a:p>
          <a:p>
            <a:pPr>
              <a:buFont typeface="Wingdings" pitchFamily="2" charset="2"/>
              <a:buChar char="q"/>
            </a:pPr>
            <a:r>
              <a:rPr lang="en-US" dirty="0" smtClean="0"/>
              <a:t>2FA guidelines.</a:t>
            </a:r>
          </a:p>
          <a:p>
            <a:pPr>
              <a:buFont typeface="Wingdings" pitchFamily="2" charset="2"/>
              <a:buChar char="q"/>
            </a:pPr>
            <a:r>
              <a:rPr lang="en-US" dirty="0" smtClean="0"/>
              <a:t>Working on pre-paid card guidelines.</a:t>
            </a:r>
          </a:p>
          <a:p>
            <a:pPr>
              <a:buFont typeface="Wingdings" pitchFamily="2" charset="2"/>
              <a:buChar char="q"/>
            </a:pPr>
            <a:r>
              <a:rPr lang="en-US" dirty="0" smtClean="0"/>
              <a:t>Inter-operability for IBFT between 1-Link and M-Net.</a:t>
            </a:r>
          </a:p>
          <a:p>
            <a:pPr>
              <a:buFont typeface="Wingdings" pitchFamily="2" charset="2"/>
              <a:buChar char="q"/>
            </a:pPr>
            <a:r>
              <a:rPr lang="en-US" dirty="0" smtClean="0"/>
              <a:t>Working on domestic financial switch/gateway.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Contents </a:t>
            </a:r>
            <a:endParaRPr lang="en-US" dirty="0"/>
          </a:p>
        </p:txBody>
      </p:sp>
      <p:sp>
        <p:nvSpPr>
          <p:cNvPr id="11267" name="Content Placeholder 2"/>
          <p:cNvSpPr>
            <a:spLocks noGrp="1"/>
          </p:cNvSpPr>
          <p:nvPr>
            <p:ph idx="1"/>
          </p:nvPr>
        </p:nvSpPr>
        <p:spPr/>
        <p:txBody>
          <a:bodyPr/>
          <a:lstStyle/>
          <a:p>
            <a:pPr eaLnBrk="1" hangingPunct="1">
              <a:buFont typeface="Wingdings" pitchFamily="2" charset="2"/>
              <a:buChar char="q"/>
            </a:pPr>
            <a:r>
              <a:rPr lang="en-US" dirty="0" smtClean="0"/>
              <a:t>Brief background and Update on International Banks Account Number (IBAN)</a:t>
            </a:r>
          </a:p>
          <a:p>
            <a:pPr eaLnBrk="1" hangingPunct="1">
              <a:buFont typeface="Wingdings" pitchFamily="2" charset="2"/>
              <a:buChar char="q"/>
            </a:pPr>
            <a:r>
              <a:rPr lang="en-US" dirty="0" smtClean="0"/>
              <a:t>New ATMs linked with Branch Opening  </a:t>
            </a:r>
          </a:p>
          <a:p>
            <a:pPr eaLnBrk="1" hangingPunct="1">
              <a:buFont typeface="Wingdings" pitchFamily="2" charset="2"/>
              <a:buChar char="q"/>
            </a:pPr>
            <a:r>
              <a:rPr lang="en-US" dirty="0" smtClean="0"/>
              <a:t>Development on Branchless Banking </a:t>
            </a:r>
          </a:p>
          <a:p>
            <a:pPr eaLnBrk="1" hangingPunct="1">
              <a:buFont typeface="Wingdings" pitchFamily="2" charset="2"/>
              <a:buChar char="q"/>
            </a:pPr>
            <a:r>
              <a:rPr lang="en-US" dirty="0" smtClean="0"/>
              <a:t>Latest E-Banking Trends</a:t>
            </a:r>
          </a:p>
          <a:p>
            <a:pPr eaLnBrk="1" hangingPunct="1">
              <a:buFont typeface="Wingdings" pitchFamily="2" charset="2"/>
              <a:buChar char="q"/>
            </a:pPr>
            <a:r>
              <a:rPr lang="en-US" dirty="0" smtClean="0"/>
              <a:t>Other issues </a:t>
            </a:r>
          </a:p>
          <a:p>
            <a:pPr eaLnBrk="1" hangingPunct="1">
              <a:buFont typeface="Wingdings" pitchFamily="2" charset="2"/>
              <a:buChar char="q"/>
            </a:pPr>
            <a:r>
              <a:rPr lang="en-US" dirty="0" smtClean="0"/>
              <a:t>Projects in Hand  </a:t>
            </a:r>
          </a:p>
          <a:p>
            <a:pPr eaLnBrk="1" hangingPunct="1"/>
            <a:endParaRPr lang="en-US" dirty="0" smtClean="0"/>
          </a:p>
          <a:p>
            <a:pPr eaLnBrk="1" hangingPunct="1"/>
            <a:endParaRPr lang="en-US" dirty="0" smtClean="0"/>
          </a:p>
        </p:txBody>
      </p:sp>
      <p:pic>
        <p:nvPicPr>
          <p:cNvPr id="11268" name="Picture 3" descr="image001"/>
          <p:cNvPicPr>
            <a:picLocks noChangeAspect="1" noChangeArrowheads="1"/>
          </p:cNvPicPr>
          <p:nvPr/>
        </p:nvPicPr>
        <p:blipFill>
          <a:blip r:embed="rId2"/>
          <a:srcRect/>
          <a:stretch>
            <a:fillRect/>
          </a:stretch>
        </p:blipFill>
        <p:spPr bwMode="auto">
          <a:xfrm>
            <a:off x="8153400" y="228600"/>
            <a:ext cx="646113" cy="646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IBAN</a:t>
            </a:r>
            <a:endParaRPr lang="en-US" dirty="0"/>
          </a:p>
        </p:txBody>
      </p:sp>
      <p:sp>
        <p:nvSpPr>
          <p:cNvPr id="3" name="Content Placeholder 2"/>
          <p:cNvSpPr>
            <a:spLocks noGrp="1"/>
          </p:cNvSpPr>
          <p:nvPr>
            <p:ph idx="1"/>
          </p:nvPr>
        </p:nvSpPr>
        <p:spPr>
          <a:xfrm>
            <a:off x="304800" y="1554163"/>
            <a:ext cx="8610600" cy="4525962"/>
          </a:xfrm>
        </p:spPr>
        <p:txBody>
          <a:bodyPr>
            <a:normAutofit fontScale="47500" lnSpcReduction="20000"/>
          </a:bodyPr>
          <a:lstStyle/>
          <a:p>
            <a:pPr eaLnBrk="1" fontAlgn="auto" hangingPunct="1">
              <a:spcAft>
                <a:spcPts val="0"/>
              </a:spcAft>
              <a:buFont typeface="Wingdings 2" pitchFamily="18" charset="2"/>
              <a:buNone/>
              <a:defRPr/>
            </a:pPr>
            <a:r>
              <a:rPr lang="en-US" sz="5900" b="1" dirty="0" smtClean="0"/>
              <a:t>Brief Introduction - recap</a:t>
            </a:r>
          </a:p>
          <a:p>
            <a:pPr marL="742950" lvl="2" indent="-342900" algn="just" fontAlgn="auto">
              <a:spcAft>
                <a:spcPts val="600"/>
              </a:spcAft>
              <a:buFont typeface="Wingdings" pitchFamily="2" charset="2"/>
              <a:buChar char="q"/>
              <a:defRPr/>
            </a:pPr>
            <a:r>
              <a:rPr lang="en-US" sz="5100" dirty="0" smtClean="0"/>
              <a:t>International Bank Account Number is an international standard (ISO 13616-1:2007) for identifying bank accounts across borders.  </a:t>
            </a:r>
          </a:p>
          <a:p>
            <a:pPr marL="742950" lvl="2" indent="-342900" algn="just" fontAlgn="auto">
              <a:spcAft>
                <a:spcPts val="600"/>
              </a:spcAft>
              <a:buFont typeface="Wingdings" pitchFamily="2" charset="2"/>
              <a:buChar char="q"/>
              <a:defRPr/>
            </a:pPr>
            <a:r>
              <a:rPr lang="en-US" sz="5100" dirty="0" smtClean="0"/>
              <a:t>The IBAN facilitates communication and processing of fund transfer related transactions. It allows exchanging account identification details in a machine-readable form and facilitates </a:t>
            </a:r>
            <a:r>
              <a:rPr lang="en-US" sz="5100" dirty="0" err="1" smtClean="0"/>
              <a:t>STP</a:t>
            </a:r>
            <a:r>
              <a:rPr lang="en-US" sz="5100" dirty="0" smtClean="0"/>
              <a:t>.</a:t>
            </a:r>
          </a:p>
          <a:p>
            <a:pPr lvl="1" algn="just" fontAlgn="auto">
              <a:spcAft>
                <a:spcPts val="600"/>
              </a:spcAft>
              <a:buFont typeface="Wingdings" pitchFamily="2" charset="2"/>
              <a:buChar char="q"/>
              <a:defRPr/>
            </a:pPr>
            <a:r>
              <a:rPr lang="en-US" sz="5100" dirty="0" smtClean="0"/>
              <a:t>Already implemented in more than 50 countries (including EU, Saudi Arabia, Kuwait, U.A.E. etc.)</a:t>
            </a:r>
          </a:p>
          <a:p>
            <a:pPr lvl="1" algn="just" fontAlgn="auto">
              <a:spcAft>
                <a:spcPts val="600"/>
              </a:spcAft>
              <a:buFont typeface="Wingdings" pitchFamily="2" charset="2"/>
              <a:buChar char="q"/>
              <a:defRPr/>
            </a:pPr>
            <a:r>
              <a:rPr lang="en-US" sz="5100" dirty="0" smtClean="0"/>
              <a:t>IBAN comprises of 34 digit (maximum) code which uniquely identifies Country, Bank, Branch and Account Number.</a:t>
            </a:r>
          </a:p>
          <a:p>
            <a:pPr eaLnBrk="1" fontAlgn="auto" hangingPunct="1">
              <a:spcAft>
                <a:spcPts val="0"/>
              </a:spcAft>
              <a:buFont typeface="Wingdings 2"/>
              <a:buChar char=""/>
              <a:defRPr/>
            </a:pPr>
            <a:endParaRPr lang="en-US" sz="5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IBAN</a:t>
            </a:r>
            <a:endParaRPr lang="en-US" dirty="0"/>
          </a:p>
        </p:txBody>
      </p:sp>
      <p:sp>
        <p:nvSpPr>
          <p:cNvPr id="3" name="Content Placeholder 2"/>
          <p:cNvSpPr>
            <a:spLocks noGrp="1"/>
          </p:cNvSpPr>
          <p:nvPr>
            <p:ph idx="1"/>
          </p:nvPr>
        </p:nvSpPr>
        <p:spPr/>
        <p:txBody>
          <a:bodyPr>
            <a:normAutofit fontScale="92500"/>
          </a:bodyPr>
          <a:lstStyle/>
          <a:p>
            <a:pPr eaLnBrk="1" fontAlgn="auto" hangingPunct="1">
              <a:spcAft>
                <a:spcPts val="0"/>
              </a:spcAft>
              <a:buFont typeface="Wingdings 2" pitchFamily="18" charset="2"/>
              <a:buNone/>
              <a:defRPr/>
            </a:pPr>
            <a:r>
              <a:rPr lang="en-US" sz="3000" b="1" dirty="0" smtClean="0"/>
              <a:t>Before IBAN</a:t>
            </a:r>
          </a:p>
          <a:p>
            <a:pPr lvl="1" fontAlgn="auto">
              <a:spcBef>
                <a:spcPts val="600"/>
              </a:spcBef>
              <a:spcAft>
                <a:spcPts val="600"/>
              </a:spcAft>
              <a:buFont typeface="Wingdings" pitchFamily="2" charset="2"/>
              <a:buChar char="q"/>
              <a:defRPr/>
            </a:pPr>
            <a:r>
              <a:rPr lang="en-US" sz="2600" dirty="0" smtClean="0"/>
              <a:t>No Domestic Account Code Standard exists. </a:t>
            </a:r>
          </a:p>
          <a:p>
            <a:pPr lvl="1" fontAlgn="auto">
              <a:spcBef>
                <a:spcPts val="600"/>
              </a:spcBef>
              <a:spcAft>
                <a:spcPts val="600"/>
              </a:spcAft>
              <a:buFont typeface="Wingdings" pitchFamily="2" charset="2"/>
              <a:buChar char="q"/>
              <a:defRPr/>
            </a:pPr>
            <a:r>
              <a:rPr lang="en-US" sz="2600" dirty="0" smtClean="0"/>
              <a:t>Account Number length and formulation varies from bank to bank. Maximum bank account digits are 20 while minimum bank account digits are 8.</a:t>
            </a:r>
          </a:p>
          <a:p>
            <a:pPr lvl="1" fontAlgn="auto">
              <a:spcBef>
                <a:spcPts val="600"/>
              </a:spcBef>
              <a:spcAft>
                <a:spcPts val="600"/>
              </a:spcAft>
              <a:buFont typeface="Wingdings" pitchFamily="2" charset="2"/>
              <a:buChar char="q"/>
              <a:defRPr/>
            </a:pPr>
            <a:r>
              <a:rPr lang="en-US" sz="2600" dirty="0" smtClean="0"/>
              <a:t>Each financial institution applies its own account number structure for all products and payment instructions.</a:t>
            </a:r>
          </a:p>
          <a:p>
            <a:pPr lvl="1" fontAlgn="auto">
              <a:spcBef>
                <a:spcPts val="600"/>
              </a:spcBef>
              <a:spcAft>
                <a:spcPts val="600"/>
              </a:spcAft>
              <a:buFont typeface="Wingdings" pitchFamily="2" charset="2"/>
              <a:buChar char="q"/>
              <a:defRPr/>
            </a:pPr>
            <a:r>
              <a:rPr lang="en-US" sz="2600" dirty="0" smtClean="0"/>
              <a:t>In electronic transmissions, the bank and branch codes are included in separated fields. ATM Switches assign their own codes and NIFT its own codes for each bank. </a:t>
            </a:r>
          </a:p>
          <a:p>
            <a:pPr lvl="1"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IBAN-implementation Challenges</a:t>
            </a:r>
            <a:br>
              <a:rPr lang="en-US" dirty="0" smtClean="0"/>
            </a:br>
            <a:endParaRPr lang="en-US" dirty="0"/>
          </a:p>
        </p:txBody>
      </p:sp>
      <p:sp>
        <p:nvSpPr>
          <p:cNvPr id="3" name="Content Placeholder 2"/>
          <p:cNvSpPr>
            <a:spLocks noGrp="1"/>
          </p:cNvSpPr>
          <p:nvPr>
            <p:ph idx="1"/>
          </p:nvPr>
        </p:nvSpPr>
        <p:spPr>
          <a:xfrm>
            <a:off x="304800" y="1554162"/>
            <a:ext cx="8686800" cy="4999037"/>
          </a:xfrm>
        </p:spPr>
        <p:txBody>
          <a:bodyPr>
            <a:normAutofit fontScale="47500" lnSpcReduction="20000"/>
          </a:bodyPr>
          <a:lstStyle/>
          <a:p>
            <a:pPr marL="742950" lvl="2" indent="-342900" algn="just" fontAlgn="auto">
              <a:spcAft>
                <a:spcPts val="600"/>
              </a:spcAft>
              <a:buFont typeface="Wingdings" pitchFamily="2" charset="2"/>
              <a:buChar char="q"/>
              <a:defRPr/>
            </a:pPr>
            <a:r>
              <a:rPr lang="en-US" sz="5100" dirty="0" smtClean="0"/>
              <a:t>Banks need to make changes in their Core Banking Applications in order to implement IBAN Standard. This potentially can have significant cost implications for banks especially if foreign vendors are involved in application development.</a:t>
            </a:r>
          </a:p>
          <a:p>
            <a:pPr marL="742950" lvl="2" indent="-342900" algn="just" fontAlgn="auto">
              <a:spcAft>
                <a:spcPts val="600"/>
              </a:spcAft>
              <a:buFont typeface="Wingdings" pitchFamily="2" charset="2"/>
              <a:buChar char="q"/>
              <a:defRPr/>
            </a:pPr>
            <a:r>
              <a:rPr lang="en-US" sz="5100" dirty="0" smtClean="0"/>
              <a:t>Bank will also need to implement IBAN in Alternate Delivery Channels (ADCs) such as Internet Banking, Phone Banking, and ATMs etc. As different ADC applications are used by banks, therefore multiple vendors are involved in configuration of these applications.</a:t>
            </a:r>
          </a:p>
          <a:p>
            <a:pPr marL="742950" lvl="2" indent="-342900" algn="just" fontAlgn="auto">
              <a:spcAft>
                <a:spcPts val="600"/>
              </a:spcAft>
              <a:buFont typeface="Wingdings" pitchFamily="2" charset="2"/>
              <a:buChar char="q"/>
              <a:defRPr/>
            </a:pPr>
            <a:r>
              <a:rPr lang="en-US" sz="5100" dirty="0" smtClean="0"/>
              <a:t>Awareness campaigns for customer regarding IBAN use in financial transactions. Communication of IBAN, especially to overseas Pakistanis for using IBAN in all foreign remittances transactions will be a major challenge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838200"/>
          </a:xfrm>
        </p:spPr>
        <p:txBody>
          <a:bodyPr>
            <a:normAutofit/>
          </a:bodyPr>
          <a:lstStyle/>
          <a:p>
            <a:pPr eaLnBrk="1" hangingPunct="1">
              <a:defRPr/>
            </a:pPr>
            <a:r>
              <a:rPr lang="en-US" sz="3200" dirty="0" smtClean="0"/>
              <a:t>IBAN-implementation Challenges</a:t>
            </a:r>
            <a:endParaRPr lang="en-US" sz="3200" dirty="0"/>
          </a:p>
        </p:txBody>
      </p:sp>
      <p:sp>
        <p:nvSpPr>
          <p:cNvPr id="15363" name="Content Placeholder 2"/>
          <p:cNvSpPr>
            <a:spLocks noGrp="1"/>
          </p:cNvSpPr>
          <p:nvPr>
            <p:ph idx="1"/>
          </p:nvPr>
        </p:nvSpPr>
        <p:spPr>
          <a:xfrm>
            <a:off x="304800" y="1295400"/>
            <a:ext cx="8686800" cy="5562600"/>
          </a:xfrm>
        </p:spPr>
        <p:txBody>
          <a:bodyPr/>
          <a:lstStyle/>
          <a:p>
            <a:pPr lvl="1" algn="just" eaLnBrk="1" hangingPunct="1">
              <a:buFont typeface="Wingdings" pitchFamily="2" charset="2"/>
              <a:buChar char="q"/>
            </a:pPr>
            <a:r>
              <a:rPr lang="en-US" sz="2300" dirty="0" smtClean="0"/>
              <a:t>Banks have shown reservations on IBAN use for domestic transactions. SBP, however, is of the view that maintaining two separate accounts is not practical for customers. IBAN use for domestic transactions, moreover, will enable financial sector to introduce/implement straight through processing  in existing and future electronic payments instruments such as electronic credits transfers, direct debits etc.  </a:t>
            </a:r>
          </a:p>
          <a:p>
            <a:pPr marL="742950" lvl="2" indent="-342900" algn="just">
              <a:spcAft>
                <a:spcPts val="600"/>
              </a:spcAft>
              <a:buFont typeface="Wingdings" pitchFamily="2" charset="2"/>
              <a:buChar char="q"/>
            </a:pPr>
            <a:r>
              <a:rPr lang="en-US" sz="2300" dirty="0" smtClean="0"/>
              <a:t>Training of front line staff at banks will also be required in order to handle queries by customers regarding IBAN besides handling/validating payments containing IBAN.  SBP, in this connection, is providing training in coordination with Institute of Bankers (IBP) to all banks for IBAN generation and validation.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IBAN</a:t>
            </a:r>
            <a:endParaRPr lang="en-US" dirty="0"/>
          </a:p>
        </p:txBody>
      </p:sp>
      <p:sp>
        <p:nvSpPr>
          <p:cNvPr id="3" name="Content Placeholder 2"/>
          <p:cNvSpPr>
            <a:spLocks noGrp="1"/>
          </p:cNvSpPr>
          <p:nvPr>
            <p:ph idx="1"/>
          </p:nvPr>
        </p:nvSpPr>
        <p:spPr/>
        <p:txBody>
          <a:bodyPr>
            <a:normAutofit fontScale="92500" lnSpcReduction="10000"/>
          </a:bodyPr>
          <a:lstStyle/>
          <a:p>
            <a:pPr eaLnBrk="1" fontAlgn="auto" hangingPunct="1">
              <a:spcAft>
                <a:spcPts val="0"/>
              </a:spcAft>
              <a:buFont typeface="Wingdings 2" pitchFamily="18" charset="2"/>
              <a:buNone/>
              <a:defRPr/>
            </a:pPr>
            <a:r>
              <a:rPr lang="en-US" sz="3500" b="1" dirty="0" smtClean="0"/>
              <a:t>Proposed timelines for implementation</a:t>
            </a:r>
          </a:p>
          <a:p>
            <a:pPr eaLnBrk="1" fontAlgn="auto" hangingPunct="1">
              <a:spcAft>
                <a:spcPts val="0"/>
              </a:spcAft>
              <a:buFont typeface="Wingdings 2"/>
              <a:buChar char=""/>
              <a:defRPr/>
            </a:pPr>
            <a:endParaRPr lang="en-US" dirty="0" smtClean="0"/>
          </a:p>
          <a:p>
            <a:pPr eaLnBrk="1" fontAlgn="auto" hangingPunct="1">
              <a:spcAft>
                <a:spcPts val="0"/>
              </a:spcAft>
              <a:buFont typeface="Wingdings" pitchFamily="2" charset="2"/>
              <a:buChar char="q"/>
              <a:defRPr/>
            </a:pPr>
            <a:r>
              <a:rPr lang="en-US" b="1" dirty="0" smtClean="0"/>
              <a:t>Phase 1 – December 2012</a:t>
            </a:r>
          </a:p>
          <a:p>
            <a:pPr eaLnBrk="1" fontAlgn="auto" hangingPunct="1">
              <a:spcAft>
                <a:spcPts val="0"/>
              </a:spcAft>
              <a:buFont typeface="Wingdings 2" pitchFamily="18" charset="2"/>
              <a:buNone/>
              <a:defRPr/>
            </a:pPr>
            <a:r>
              <a:rPr lang="en-US" sz="2600" dirty="0" smtClean="0"/>
              <a:t>     Commercial banks shall generate and notify  IBAN to all their   customers by December 2012</a:t>
            </a:r>
            <a:r>
              <a:rPr lang="en-US" sz="3000" dirty="0" smtClean="0"/>
              <a:t>.</a:t>
            </a:r>
          </a:p>
          <a:p>
            <a:pPr eaLnBrk="1" fontAlgn="auto" hangingPunct="1">
              <a:spcAft>
                <a:spcPts val="0"/>
              </a:spcAft>
              <a:buFont typeface="Wingdings" pitchFamily="2" charset="2"/>
              <a:buChar char="q"/>
              <a:defRPr/>
            </a:pPr>
            <a:endParaRPr lang="en-US" dirty="0" smtClean="0"/>
          </a:p>
          <a:p>
            <a:pPr eaLnBrk="1" fontAlgn="auto" hangingPunct="1">
              <a:spcAft>
                <a:spcPts val="0"/>
              </a:spcAft>
              <a:buFont typeface="Wingdings" pitchFamily="2" charset="2"/>
              <a:buChar char="q"/>
              <a:defRPr/>
            </a:pPr>
            <a:r>
              <a:rPr lang="en-US" b="1" dirty="0" smtClean="0"/>
              <a:t>Phase 2 – June 2013</a:t>
            </a:r>
            <a:endParaRPr lang="en-US" dirty="0" smtClean="0"/>
          </a:p>
          <a:p>
            <a:pPr eaLnBrk="1" fontAlgn="auto" hangingPunct="1">
              <a:spcAft>
                <a:spcPts val="0"/>
              </a:spcAft>
              <a:buFont typeface="Wingdings 2"/>
              <a:buNone/>
              <a:defRPr/>
            </a:pPr>
            <a:r>
              <a:rPr lang="en-US" sz="3100" dirty="0" smtClean="0"/>
              <a:t>    </a:t>
            </a:r>
            <a:r>
              <a:rPr lang="en-US" sz="2600" dirty="0" smtClean="0"/>
              <a:t>IBAN will be operationally used (capturing, recognition, processing, validation, transfer) both for domestic as well as for international financial transactions by June, 2013.</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sz="2700" b="1" dirty="0" smtClean="0"/>
              <a:t>New ATM linked with branch opening</a:t>
            </a:r>
            <a:r>
              <a:rPr lang="en-US" dirty="0" smtClean="0"/>
              <a:t/>
            </a:r>
            <a:br>
              <a:rPr lang="en-US" dirty="0" smtClean="0"/>
            </a:br>
            <a:endParaRPr lang="en-US" dirty="0"/>
          </a:p>
        </p:txBody>
      </p:sp>
      <p:sp>
        <p:nvSpPr>
          <p:cNvPr id="17411" name="Content Placeholder 2"/>
          <p:cNvSpPr>
            <a:spLocks noGrp="1"/>
          </p:cNvSpPr>
          <p:nvPr>
            <p:ph idx="1"/>
          </p:nvPr>
        </p:nvSpPr>
        <p:spPr>
          <a:xfrm>
            <a:off x="304800" y="1295400"/>
            <a:ext cx="8686800" cy="4784725"/>
          </a:xfrm>
        </p:spPr>
        <p:txBody>
          <a:bodyPr/>
          <a:lstStyle/>
          <a:p>
            <a:pPr eaLnBrk="1" hangingPunct="1">
              <a:buFont typeface="Wingdings 2" pitchFamily="18" charset="2"/>
              <a:buNone/>
            </a:pPr>
            <a:r>
              <a:rPr lang="en-US" sz="2400" b="1" smtClean="0"/>
              <a:t>Increasing the coverage ratio of ATMs in Pakistan</a:t>
            </a:r>
            <a:endParaRPr lang="en-US" sz="2400" smtClean="0"/>
          </a:p>
          <a:p>
            <a:pPr algn="just" eaLnBrk="1" hangingPunct="1">
              <a:buFont typeface="Wingdings 2" pitchFamily="18" charset="2"/>
              <a:buNone/>
            </a:pPr>
            <a:r>
              <a:rPr lang="en-US" sz="2400" smtClean="0"/>
              <a:t>In order to increase the coverage ratio of ATM across the country,</a:t>
            </a:r>
          </a:p>
          <a:p>
            <a:pPr algn="just" eaLnBrk="1" hangingPunct="1">
              <a:buFont typeface="Wingdings 2" pitchFamily="18" charset="2"/>
              <a:buNone/>
            </a:pPr>
            <a:r>
              <a:rPr lang="en-US" sz="2400" smtClean="0"/>
              <a:t>SBP has decided that from CY 2013 onwards, all banks shall add</a:t>
            </a:r>
          </a:p>
          <a:p>
            <a:pPr algn="just" eaLnBrk="1" hangingPunct="1">
              <a:buFont typeface="Wingdings 2" pitchFamily="18" charset="2"/>
              <a:buNone/>
            </a:pPr>
            <a:r>
              <a:rPr lang="en-US" sz="2400" smtClean="0"/>
              <a:t>one ATM in their network against each new branch to be opened</a:t>
            </a:r>
          </a:p>
          <a:p>
            <a:pPr algn="just" eaLnBrk="1" hangingPunct="1">
              <a:buFont typeface="Wingdings 2" pitchFamily="18" charset="2"/>
              <a:buNone/>
            </a:pPr>
            <a:r>
              <a:rPr lang="en-US" sz="2400" smtClean="0"/>
              <a:t>in a CY. For this purpose, those banks having less than 1:1 ATM</a:t>
            </a:r>
          </a:p>
          <a:p>
            <a:pPr algn="just" eaLnBrk="1" hangingPunct="1">
              <a:buFont typeface="Wingdings 2" pitchFamily="18" charset="2"/>
              <a:buNone/>
            </a:pPr>
            <a:r>
              <a:rPr lang="en-US" sz="2400" smtClean="0"/>
              <a:t>per branch ratio shall cover their existing gap in 5 years time</a:t>
            </a:r>
          </a:p>
          <a:p>
            <a:pPr algn="just" eaLnBrk="1" hangingPunct="1">
              <a:buFont typeface="Wingdings 2" pitchFamily="18" charset="2"/>
              <a:buNone/>
            </a:pPr>
            <a:r>
              <a:rPr lang="en-US" sz="2400" smtClean="0"/>
              <a:t>starting from CY 2013 @ 20% each year.</a:t>
            </a:r>
          </a:p>
          <a:p>
            <a:pPr eaLnBrk="1" hangingPunct="1">
              <a:buFont typeface="Wingdings 2" pitchFamily="18" charset="2"/>
              <a:buNone/>
            </a:pPr>
            <a:r>
              <a:rPr lang="en-US" sz="24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3200" dirty="0" smtClean="0"/>
              <a:t>Progress in Branchless banking </a:t>
            </a:r>
            <a:endParaRPr lang="en-US" sz="3200" dirty="0"/>
          </a:p>
        </p:txBody>
      </p:sp>
      <p:sp>
        <p:nvSpPr>
          <p:cNvPr id="18435" name="Content Placeholder 2"/>
          <p:cNvSpPr>
            <a:spLocks noGrp="1"/>
          </p:cNvSpPr>
          <p:nvPr>
            <p:ph idx="1"/>
          </p:nvPr>
        </p:nvSpPr>
        <p:spPr/>
        <p:txBody>
          <a:bodyPr/>
          <a:lstStyle/>
          <a:p>
            <a:pPr eaLnBrk="1" hangingPunct="1">
              <a:buFont typeface="Wingdings" pitchFamily="2" charset="2"/>
              <a:buChar char="q"/>
            </a:pPr>
            <a:r>
              <a:rPr lang="en-US" sz="2400" smtClean="0"/>
              <a:t>More than 28 million transactions worth of Rs. 115.3 billion have been processed during the 2nd Quarter of 2012 </a:t>
            </a:r>
          </a:p>
          <a:p>
            <a:pPr eaLnBrk="1" hangingPunct="1">
              <a:buFont typeface="Wingdings" pitchFamily="2" charset="2"/>
              <a:buChar char="q"/>
            </a:pPr>
            <a:r>
              <a:rPr lang="en-US" sz="2400" smtClean="0"/>
              <a:t>Agents‟ network has grown to 29,525 spreading across almost 90% districts of Pakistan </a:t>
            </a:r>
          </a:p>
          <a:p>
            <a:pPr eaLnBrk="1" hangingPunct="1">
              <a:buFont typeface="Wingdings" pitchFamily="2" charset="2"/>
              <a:buChar char="q"/>
            </a:pPr>
            <a:r>
              <a:rPr lang="en-US" sz="2400" smtClean="0"/>
              <a:t>Number of mobile banking accounts has reached at 1.45 million, experiencing a remarkable growth of 37% during 2nd Q of 2012</a:t>
            </a:r>
          </a:p>
          <a:p>
            <a:pPr eaLnBrk="1" hangingPunct="1">
              <a:buFont typeface="Wingdings" pitchFamily="2" charset="2"/>
              <a:buChar char="q"/>
            </a:pPr>
            <a:r>
              <a:rPr lang="en-US" sz="2400" smtClean="0"/>
              <a:t>Six more banks have obtained approval for branchless banking and entered in the pilot phase before rolling out their full-scale BB operations. </a:t>
            </a:r>
          </a:p>
          <a:p>
            <a:pPr eaLnBrk="1" hangingPunct="1">
              <a:buFont typeface="Wingdings" pitchFamily="2" charset="2"/>
              <a:buChar char="q"/>
            </a:pPr>
            <a:endParaRPr lang="en-US" sz="2400" smtClean="0"/>
          </a:p>
          <a:p>
            <a:pPr eaLnBrk="1" hangingPunct="1"/>
            <a:endParaRPr lang="en-US" sz="28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682</TotalTime>
  <Words>897</Words>
  <Application>Microsoft Office PowerPoint</Application>
  <PresentationFormat>On-screen Show (4:3)</PresentationFormat>
  <Paragraphs>102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Slide 1</vt:lpstr>
      <vt:lpstr>Contents </vt:lpstr>
      <vt:lpstr>IBAN</vt:lpstr>
      <vt:lpstr>IBAN</vt:lpstr>
      <vt:lpstr>IBAN-implementation Challenges </vt:lpstr>
      <vt:lpstr>IBAN-implementation Challenges</vt:lpstr>
      <vt:lpstr>IBAN</vt:lpstr>
      <vt:lpstr>New ATM linked with branch opening </vt:lpstr>
      <vt:lpstr>Progress in Branchless banking </vt:lpstr>
      <vt:lpstr>No. of BB Accounts as of 30th June 2012 </vt:lpstr>
      <vt:lpstr>Latest E-Banking Trends </vt:lpstr>
      <vt:lpstr>E-banking Volume composition</vt:lpstr>
      <vt:lpstr>E-Banking Infrastructure </vt:lpstr>
      <vt:lpstr>other issues </vt:lpstr>
      <vt:lpstr>Projects in hand</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nadeem8808</dc:creator>
  <cp:lastModifiedBy>shahmed</cp:lastModifiedBy>
  <cp:revision>84</cp:revision>
  <dcterms:created xsi:type="dcterms:W3CDTF">2012-11-14T10:39:20Z</dcterms:created>
  <dcterms:modified xsi:type="dcterms:W3CDTF">2012-11-17T06:59:10Z</dcterms:modified>
</cp:coreProperties>
</file>